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02469" y="1317427"/>
            <a:ext cx="7739062" cy="2107406"/>
          </a:xfrm>
          <a:prstGeom prst="rect">
            <a:avLst/>
          </a:prstGeom>
          <a:noFill/>
          <a:ln/>
        </p:spPr>
        <p:txBody>
          <a:bodyPr wrap="square" rtlCol="0" anchor="t"/>
          <a:lstStyle/>
          <a:p>
            <a:pPr indent="0" marL="0">
              <a:lnSpc>
                <a:spcPts val="5532"/>
              </a:lnSpc>
              <a:buNone/>
            </a:pPr>
            <a:r>
              <a:rPr lang="en-US" sz="4425" b="1" dirty="0">
                <a:solidFill>
                  <a:srgbClr val="000000"/>
                </a:solidFill>
                <a:latin typeface="p22-mackinac-pro" pitchFamily="34" charset="0"/>
                <a:ea typeface="p22-mackinac-pro" pitchFamily="34" charset="-122"/>
                <a:cs typeface="p22-mackinac-pro" pitchFamily="34" charset="-120"/>
              </a:rPr>
              <a:t>Innovative Face Detection and Recognition Student Attendance System</a:t>
            </a:r>
            <a:endParaRPr lang="en-US" sz="4425" dirty="0"/>
          </a:p>
        </p:txBody>
      </p:sp>
      <p:sp>
        <p:nvSpPr>
          <p:cNvPr id="6" name="Text 2"/>
          <p:cNvSpPr/>
          <p:nvPr/>
        </p:nvSpPr>
        <p:spPr>
          <a:xfrm>
            <a:off x="702469" y="3705820"/>
            <a:ext cx="7739062" cy="1198245"/>
          </a:xfrm>
          <a:prstGeom prst="rect">
            <a:avLst/>
          </a:prstGeom>
          <a:noFill/>
          <a:ln/>
        </p:spPr>
        <p:txBody>
          <a:bodyPr wrap="square" rtlCol="0" anchor="t"/>
          <a:lstStyle/>
          <a:p>
            <a:pPr indent="0" marL="0">
              <a:lnSpc>
                <a:spcPts val="2360"/>
              </a:lnSpc>
              <a:buNone/>
            </a:pPr>
            <a:r>
              <a:rPr lang="en-US" sz="1475" dirty="0">
                <a:solidFill>
                  <a:srgbClr val="272525"/>
                </a:solidFill>
                <a:latin typeface="Eudoxus Sans" pitchFamily="34" charset="0"/>
                <a:ea typeface="Eudoxus Sans" pitchFamily="34" charset="-122"/>
                <a:cs typeface="Eudoxus Sans" pitchFamily="34" charset="-120"/>
              </a:rPr>
              <a:t>A novel Face Detection and Recognition Student Attendance System is proposed to streamline administrative tasks and enhance classroom efficiency. As the administrator, you oversee the system's implementation and functionality, facilitating seamless communication between teachers and students.</a:t>
            </a:r>
            <a:endParaRPr lang="en-US" sz="1475" dirty="0"/>
          </a:p>
        </p:txBody>
      </p:sp>
      <p:sp>
        <p:nvSpPr>
          <p:cNvPr id="7" name="Text 3"/>
          <p:cNvSpPr/>
          <p:nvPr/>
        </p:nvSpPr>
        <p:spPr>
          <a:xfrm>
            <a:off x="702469" y="5114806"/>
            <a:ext cx="7739062" cy="1797368"/>
          </a:xfrm>
          <a:prstGeom prst="rect">
            <a:avLst/>
          </a:prstGeom>
          <a:noFill/>
          <a:ln/>
        </p:spPr>
        <p:txBody>
          <a:bodyPr wrap="square" rtlCol="0" anchor="t"/>
          <a:lstStyle/>
          <a:p>
            <a:pPr indent="0" marL="0">
              <a:lnSpc>
                <a:spcPts val="2360"/>
              </a:lnSpc>
              <a:buNone/>
            </a:pPr>
            <a:r>
              <a:rPr lang="en-US" sz="1475" dirty="0">
                <a:solidFill>
                  <a:srgbClr val="272525"/>
                </a:solidFill>
                <a:latin typeface="Eudoxus Sans" pitchFamily="34" charset="0"/>
                <a:ea typeface="Eudoxus Sans" pitchFamily="34" charset="-122"/>
                <a:cs typeface="Eudoxus Sans" pitchFamily="34" charset="-120"/>
              </a:rPr>
              <a:t>Through the system, you can issue notices to both teachers and students, ensuring important information reaches the intended recipients promptly. Additionally, teachers can utilize the system for conducting tests and promptly generating results, fostering an environment conducive to academic progress. By leveraging facial recognition technology, the system not only automates attendance tracking but also enhances security measures within the educational institution.</a:t>
            </a:r>
            <a:endParaRPr lang="en-US" sz="1475"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302782"/>
            <a:ext cx="10554414"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Streamlined Communication and Information Dissemination</a:t>
            </a:r>
            <a:endParaRPr lang="en-US" sz="4374" dirty="0"/>
          </a:p>
        </p:txBody>
      </p:sp>
      <p:sp>
        <p:nvSpPr>
          <p:cNvPr id="5" name="Shape 2"/>
          <p:cNvSpPr/>
          <p:nvPr/>
        </p:nvSpPr>
        <p:spPr>
          <a:xfrm>
            <a:off x="2037993" y="3135868"/>
            <a:ext cx="3370064" cy="3790831"/>
          </a:xfrm>
          <a:prstGeom prst="roundRect">
            <a:avLst>
              <a:gd name="adj" fmla="val 2967"/>
            </a:avLst>
          </a:prstGeom>
          <a:solidFill>
            <a:srgbClr val="CCEEFF"/>
          </a:solidFill>
          <a:ln w="7620">
            <a:solidFill>
              <a:srgbClr val="B2D4E5"/>
            </a:solidFill>
            <a:prstDash val="solid"/>
          </a:ln>
        </p:spPr>
      </p:sp>
      <p:sp>
        <p:nvSpPr>
          <p:cNvPr id="6" name="Text 3"/>
          <p:cNvSpPr/>
          <p:nvPr/>
        </p:nvSpPr>
        <p:spPr>
          <a:xfrm>
            <a:off x="2267783" y="3365659"/>
            <a:ext cx="2513171" cy="35480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Efficient Notices </a:t>
            </a:r>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7" name="Text 4"/>
          <p:cNvSpPr/>
          <p:nvPr/>
        </p:nvSpPr>
        <p:spPr>
          <a:xfrm>
            <a:off x="2267783" y="3853696"/>
            <a:ext cx="2910483" cy="2843213"/>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enables administrators to issue notices to both teachers and students in a timely manner, ensuring important information reaches the intended recipients promptly.</a:t>
            </a:r>
            <a:endParaRPr lang="en-US" sz="1750" dirty="0"/>
          </a:p>
        </p:txBody>
      </p:sp>
      <p:sp>
        <p:nvSpPr>
          <p:cNvPr id="8" name="Shape 5"/>
          <p:cNvSpPr/>
          <p:nvPr/>
        </p:nvSpPr>
        <p:spPr>
          <a:xfrm>
            <a:off x="5630228" y="3135868"/>
            <a:ext cx="3370064" cy="3790831"/>
          </a:xfrm>
          <a:prstGeom prst="roundRect">
            <a:avLst>
              <a:gd name="adj" fmla="val 2967"/>
            </a:avLst>
          </a:prstGeom>
          <a:solidFill>
            <a:srgbClr val="CCEEFF"/>
          </a:solidFill>
          <a:ln w="7620">
            <a:solidFill>
              <a:srgbClr val="B2D4E5"/>
            </a:solidFill>
            <a:prstDash val="solid"/>
          </a:ln>
        </p:spPr>
      </p:sp>
      <p:sp>
        <p:nvSpPr>
          <p:cNvPr id="9" name="Text 6"/>
          <p:cNvSpPr/>
          <p:nvPr/>
        </p:nvSpPr>
        <p:spPr>
          <a:xfrm>
            <a:off x="5860018" y="3365659"/>
            <a:ext cx="2722840" cy="354806"/>
          </a:xfrm>
          <a:prstGeom prst="rect">
            <a:avLst/>
          </a:prstGeom>
          <a:noFill/>
          <a:ln/>
        </p:spPr>
        <p:txBody>
          <a:bodyPr wrap="non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Real-time Updates </a:t>
            </a:r>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0" name="Text 7"/>
          <p:cNvSpPr/>
          <p:nvPr/>
        </p:nvSpPr>
        <p:spPr>
          <a:xfrm>
            <a:off x="5860018" y="3853696"/>
            <a:ext cx="2910483"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Facilitates seamless communication between administrators, teachers, and students, ensuring that everyone is informed and connected in real-time.</a:t>
            </a:r>
            <a:endParaRPr lang="en-US" sz="1750" dirty="0"/>
          </a:p>
        </p:txBody>
      </p:sp>
      <p:sp>
        <p:nvSpPr>
          <p:cNvPr id="11" name="Shape 8"/>
          <p:cNvSpPr/>
          <p:nvPr/>
        </p:nvSpPr>
        <p:spPr>
          <a:xfrm>
            <a:off x="9222462" y="3135868"/>
            <a:ext cx="3370064" cy="3790831"/>
          </a:xfrm>
          <a:prstGeom prst="roundRect">
            <a:avLst>
              <a:gd name="adj" fmla="val 2967"/>
            </a:avLst>
          </a:prstGeom>
          <a:solidFill>
            <a:srgbClr val="CCEEFF"/>
          </a:solidFill>
          <a:ln w="7620">
            <a:solidFill>
              <a:srgbClr val="B2D4E5"/>
            </a:solidFill>
            <a:prstDash val="solid"/>
          </a:ln>
        </p:spPr>
      </p:sp>
      <p:sp>
        <p:nvSpPr>
          <p:cNvPr id="12" name="Text 9"/>
          <p:cNvSpPr/>
          <p:nvPr/>
        </p:nvSpPr>
        <p:spPr>
          <a:xfrm>
            <a:off x="9452253" y="3365659"/>
            <a:ext cx="2910483" cy="701993"/>
          </a:xfrm>
          <a:prstGeom prst="rect">
            <a:avLst/>
          </a:prstGeom>
          <a:noFill/>
          <a:ln/>
        </p:spPr>
        <p:txBody>
          <a:bodyPr wrap="square" rtlCol="0" anchor="t"/>
          <a:lstStyle/>
          <a:p>
            <a:pP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Targeted Communication </a:t>
            </a:r>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3" name="Text 10"/>
          <p:cNvSpPr/>
          <p:nvPr/>
        </p:nvSpPr>
        <p:spPr>
          <a:xfrm>
            <a:off x="9452253" y="4200882"/>
            <a:ext cx="2910483" cy="2487811"/>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Allows for the customization of communication channels to ensure that relevant information reaches specific individuals or groups efficiently.</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95976" y="605909"/>
            <a:ext cx="10438448" cy="1373267"/>
          </a:xfrm>
          <a:prstGeom prst="rect">
            <a:avLst/>
          </a:prstGeom>
          <a:noFill/>
          <a:ln/>
        </p:spPr>
        <p:txBody>
          <a:bodyPr wrap="square" rtlCol="0" anchor="t"/>
          <a:lstStyle/>
          <a:p>
            <a:pPr indent="0" marL="0">
              <a:lnSpc>
                <a:spcPts val="5407"/>
              </a:lnSpc>
              <a:buNone/>
            </a:pPr>
            <a:r>
              <a:rPr lang="en-US" sz="4326" b="1" dirty="0">
                <a:solidFill>
                  <a:srgbClr val="000000"/>
                </a:solidFill>
                <a:latin typeface="p22-mackinac-pro" pitchFamily="34" charset="0"/>
                <a:ea typeface="p22-mackinac-pro" pitchFamily="34" charset="-122"/>
                <a:cs typeface="p22-mackinac-pro" pitchFamily="34" charset="-120"/>
              </a:rPr>
              <a:t>Academic Progress and Efficient Testing</a:t>
            </a:r>
            <a:endParaRPr lang="en-US" sz="4326" dirty="0"/>
          </a:p>
        </p:txBody>
      </p:sp>
      <p:sp>
        <p:nvSpPr>
          <p:cNvPr id="7" name="Shape 3"/>
          <p:cNvSpPr/>
          <p:nvPr/>
        </p:nvSpPr>
        <p:spPr>
          <a:xfrm>
            <a:off x="2403634" y="2308741"/>
            <a:ext cx="43934" cy="5314950"/>
          </a:xfrm>
          <a:prstGeom prst="roundRect">
            <a:avLst>
              <a:gd name="adj" fmla="val 225089"/>
            </a:avLst>
          </a:prstGeom>
          <a:solidFill>
            <a:srgbClr val="B2D4E5"/>
          </a:solidFill>
          <a:ln/>
        </p:spPr>
      </p:sp>
      <p:sp>
        <p:nvSpPr>
          <p:cNvPr id="8" name="Shape 4"/>
          <p:cNvSpPr/>
          <p:nvPr/>
        </p:nvSpPr>
        <p:spPr>
          <a:xfrm>
            <a:off x="2672715" y="2705517"/>
            <a:ext cx="769144" cy="43934"/>
          </a:xfrm>
          <a:prstGeom prst="roundRect">
            <a:avLst>
              <a:gd name="adj" fmla="val 225089"/>
            </a:avLst>
          </a:prstGeom>
          <a:solidFill>
            <a:srgbClr val="B2D4E5"/>
          </a:solidFill>
          <a:ln/>
        </p:spPr>
      </p:sp>
      <p:sp>
        <p:nvSpPr>
          <p:cNvPr id="9" name="Shape 5"/>
          <p:cNvSpPr/>
          <p:nvPr/>
        </p:nvSpPr>
        <p:spPr>
          <a:xfrm>
            <a:off x="2178368" y="2480429"/>
            <a:ext cx="494348" cy="494348"/>
          </a:xfrm>
          <a:prstGeom prst="roundRect">
            <a:avLst>
              <a:gd name="adj" fmla="val 20004"/>
            </a:avLst>
          </a:prstGeom>
          <a:solidFill>
            <a:srgbClr val="CCEEFF"/>
          </a:solidFill>
          <a:ln w="7620">
            <a:solidFill>
              <a:srgbClr val="B2D4E5"/>
            </a:solidFill>
            <a:prstDash val="solid"/>
          </a:ln>
        </p:spPr>
      </p:sp>
      <p:sp>
        <p:nvSpPr>
          <p:cNvPr id="10" name="Text 6"/>
          <p:cNvSpPr/>
          <p:nvPr/>
        </p:nvSpPr>
        <p:spPr>
          <a:xfrm>
            <a:off x="2358628" y="2521506"/>
            <a:ext cx="133826" cy="412075"/>
          </a:xfrm>
          <a:prstGeom prst="rect">
            <a:avLst/>
          </a:prstGeom>
          <a:noFill/>
          <a:ln/>
        </p:spPr>
        <p:txBody>
          <a:bodyPr wrap="none" rtlCol="0" anchor="t"/>
          <a:lstStyle/>
          <a:p>
            <a:pPr algn="ctr" indent="0" marL="0">
              <a:lnSpc>
                <a:spcPts val="3244"/>
              </a:lnSpc>
              <a:buNone/>
            </a:pPr>
            <a:r>
              <a:rPr lang="en-US" sz="2596" b="1" dirty="0">
                <a:solidFill>
                  <a:srgbClr val="272525"/>
                </a:solidFill>
                <a:latin typeface="p22-mackinac-pro" pitchFamily="34" charset="0"/>
                <a:ea typeface="p22-mackinac-pro" pitchFamily="34" charset="-122"/>
                <a:cs typeface="p22-mackinac-pro" pitchFamily="34" charset="-120"/>
              </a:rPr>
              <a:t>1</a:t>
            </a:r>
            <a:endParaRPr lang="en-US" sz="2596" dirty="0"/>
          </a:p>
        </p:txBody>
      </p:sp>
      <p:sp>
        <p:nvSpPr>
          <p:cNvPr id="11" name="Text 7"/>
          <p:cNvSpPr/>
          <p:nvPr/>
        </p:nvSpPr>
        <p:spPr>
          <a:xfrm>
            <a:off x="3634145" y="2528411"/>
            <a:ext cx="2782729" cy="350877"/>
          </a:xfrm>
          <a:prstGeom prst="rect">
            <a:avLst/>
          </a:prstGeom>
          <a:noFill/>
          <a:ln/>
        </p:spPr>
        <p:txBody>
          <a:bodyPr wrap="none" rtlCol="0" anchor="t"/>
          <a:lstStyle/>
          <a:p>
            <a:pPr algn="l" indent="0" marL="0">
              <a:lnSpc>
                <a:spcPts val="2704"/>
              </a:lnSpc>
              <a:buNone/>
            </a:pPr>
            <a:r>
              <a:rPr lang="en-US" sz="2163" b="1" dirty="0">
                <a:solidFill>
                  <a:srgbClr val="272525"/>
                </a:solidFill>
                <a:latin typeface="p22-mackinac-pro" pitchFamily="34" charset="0"/>
                <a:ea typeface="p22-mackinac-pro" pitchFamily="34" charset="-122"/>
                <a:cs typeface="p22-mackinac-pro" pitchFamily="34" charset="-120"/>
              </a:rPr>
              <a:t>Automated Testing </a:t>
            </a:r>
            <a:pPr algn="l" indent="0" marL="0">
              <a:lnSpc>
                <a:spcPts val="2704"/>
              </a:lnSpc>
              <a:buNone/>
            </a:pPr>
            <a:r>
              <a:rPr lang="en-US" sz="2163" b="1" dirty="0">
                <a:solidFill>
                  <a:srgbClr val="000000"/>
                </a:solidFill>
                <a:latin typeface="p22-mackinac-pro" pitchFamily="34" charset="0"/>
                <a:ea typeface="p22-mackinac-pro" pitchFamily="34" charset="-122"/>
                <a:cs typeface="p22-mackinac-pro" pitchFamily="34" charset="-120"/>
              </a:rPr>
              <a:t>📝</a:t>
            </a:r>
            <a:endParaRPr lang="en-US" sz="2163" dirty="0"/>
          </a:p>
        </p:txBody>
      </p:sp>
      <p:sp>
        <p:nvSpPr>
          <p:cNvPr id="12" name="Text 8"/>
          <p:cNvSpPr/>
          <p:nvPr/>
        </p:nvSpPr>
        <p:spPr>
          <a:xfrm>
            <a:off x="3634145" y="3011091"/>
            <a:ext cx="8900279" cy="703183"/>
          </a:xfrm>
          <a:prstGeom prst="rect">
            <a:avLst/>
          </a:prstGeom>
          <a:noFill/>
          <a:ln/>
        </p:spPr>
        <p:txBody>
          <a:bodyPr wrap="square" rtlCol="0" anchor="t"/>
          <a:lstStyle/>
          <a:p>
            <a:pPr algn="l" indent="0" marL="0">
              <a:lnSpc>
                <a:spcPts val="2769"/>
              </a:lnSpc>
              <a:buNone/>
            </a:pPr>
            <a:r>
              <a:rPr lang="en-US" sz="1730" dirty="0">
                <a:solidFill>
                  <a:srgbClr val="272525"/>
                </a:solidFill>
                <a:latin typeface="Eudoxus Sans" pitchFamily="34" charset="0"/>
                <a:ea typeface="Eudoxus Sans" pitchFamily="34" charset="-122"/>
                <a:cs typeface="Eudoxus Sans" pitchFamily="34" charset="-120"/>
              </a:rPr>
              <a:t>Teachers can conduct tests using the system, which allows for prompt generation of results, fostering an environment conducive to academic progress.</a:t>
            </a:r>
            <a:endParaRPr lang="en-US" sz="1730" dirty="0"/>
          </a:p>
        </p:txBody>
      </p:sp>
      <p:sp>
        <p:nvSpPr>
          <p:cNvPr id="13" name="Shape 9"/>
          <p:cNvSpPr/>
          <p:nvPr/>
        </p:nvSpPr>
        <p:spPr>
          <a:xfrm>
            <a:off x="2672715" y="4550390"/>
            <a:ext cx="769144" cy="43934"/>
          </a:xfrm>
          <a:prstGeom prst="roundRect">
            <a:avLst>
              <a:gd name="adj" fmla="val 225089"/>
            </a:avLst>
          </a:prstGeom>
          <a:solidFill>
            <a:srgbClr val="B2D4E5"/>
          </a:solidFill>
          <a:ln/>
        </p:spPr>
      </p:sp>
      <p:sp>
        <p:nvSpPr>
          <p:cNvPr id="14" name="Shape 10"/>
          <p:cNvSpPr/>
          <p:nvPr/>
        </p:nvSpPr>
        <p:spPr>
          <a:xfrm>
            <a:off x="2178368" y="4325303"/>
            <a:ext cx="494348" cy="494348"/>
          </a:xfrm>
          <a:prstGeom prst="roundRect">
            <a:avLst>
              <a:gd name="adj" fmla="val 20004"/>
            </a:avLst>
          </a:prstGeom>
          <a:solidFill>
            <a:srgbClr val="CCEEFF"/>
          </a:solidFill>
          <a:ln w="7620">
            <a:solidFill>
              <a:srgbClr val="B2D4E5"/>
            </a:solidFill>
            <a:prstDash val="solid"/>
          </a:ln>
        </p:spPr>
      </p:sp>
      <p:sp>
        <p:nvSpPr>
          <p:cNvPr id="15" name="Text 11"/>
          <p:cNvSpPr/>
          <p:nvPr/>
        </p:nvSpPr>
        <p:spPr>
          <a:xfrm>
            <a:off x="2329577" y="4366379"/>
            <a:ext cx="191810" cy="412075"/>
          </a:xfrm>
          <a:prstGeom prst="rect">
            <a:avLst/>
          </a:prstGeom>
          <a:noFill/>
          <a:ln/>
        </p:spPr>
        <p:txBody>
          <a:bodyPr wrap="none" rtlCol="0" anchor="t"/>
          <a:lstStyle/>
          <a:p>
            <a:pPr algn="ctr" indent="0" marL="0">
              <a:lnSpc>
                <a:spcPts val="3244"/>
              </a:lnSpc>
              <a:buNone/>
            </a:pPr>
            <a:r>
              <a:rPr lang="en-US" sz="2596" b="1" dirty="0">
                <a:solidFill>
                  <a:srgbClr val="272525"/>
                </a:solidFill>
                <a:latin typeface="p22-mackinac-pro" pitchFamily="34" charset="0"/>
                <a:ea typeface="p22-mackinac-pro" pitchFamily="34" charset="-122"/>
                <a:cs typeface="p22-mackinac-pro" pitchFamily="34" charset="-120"/>
              </a:rPr>
              <a:t>2</a:t>
            </a:r>
            <a:endParaRPr lang="en-US" sz="2596" dirty="0"/>
          </a:p>
        </p:txBody>
      </p:sp>
      <p:sp>
        <p:nvSpPr>
          <p:cNvPr id="16" name="Text 12"/>
          <p:cNvSpPr/>
          <p:nvPr/>
        </p:nvSpPr>
        <p:spPr>
          <a:xfrm>
            <a:off x="3634145" y="4373285"/>
            <a:ext cx="2580680" cy="350877"/>
          </a:xfrm>
          <a:prstGeom prst="rect">
            <a:avLst/>
          </a:prstGeom>
          <a:noFill/>
          <a:ln/>
        </p:spPr>
        <p:txBody>
          <a:bodyPr wrap="none" rtlCol="0" anchor="t"/>
          <a:lstStyle/>
          <a:p>
            <a:pPr algn="l" indent="0" marL="0">
              <a:lnSpc>
                <a:spcPts val="2704"/>
              </a:lnSpc>
              <a:buNone/>
            </a:pPr>
            <a:r>
              <a:rPr lang="en-US" sz="2163" b="1" dirty="0">
                <a:solidFill>
                  <a:srgbClr val="272525"/>
                </a:solidFill>
                <a:latin typeface="p22-mackinac-pro" pitchFamily="34" charset="0"/>
                <a:ea typeface="p22-mackinac-pro" pitchFamily="34" charset="-122"/>
                <a:cs typeface="p22-mackinac-pro" pitchFamily="34" charset="-120"/>
              </a:rPr>
              <a:t>Real-time Results </a:t>
            </a:r>
            <a:pPr algn="l" indent="0" marL="0">
              <a:lnSpc>
                <a:spcPts val="2704"/>
              </a:lnSpc>
              <a:buNone/>
            </a:pPr>
            <a:r>
              <a:rPr lang="en-US" sz="2163" b="1" dirty="0">
                <a:solidFill>
                  <a:srgbClr val="000000"/>
                </a:solidFill>
                <a:latin typeface="p22-mackinac-pro" pitchFamily="34" charset="0"/>
                <a:ea typeface="p22-mackinac-pro" pitchFamily="34" charset="-122"/>
                <a:cs typeface="p22-mackinac-pro" pitchFamily="34" charset="-120"/>
              </a:rPr>
              <a:t>📊</a:t>
            </a:r>
            <a:endParaRPr lang="en-US" sz="2163" dirty="0"/>
          </a:p>
        </p:txBody>
      </p:sp>
      <p:sp>
        <p:nvSpPr>
          <p:cNvPr id="17" name="Text 13"/>
          <p:cNvSpPr/>
          <p:nvPr/>
        </p:nvSpPr>
        <p:spPr>
          <a:xfrm>
            <a:off x="3634145" y="4855964"/>
            <a:ext cx="8900279" cy="703183"/>
          </a:xfrm>
          <a:prstGeom prst="rect">
            <a:avLst/>
          </a:prstGeom>
          <a:noFill/>
          <a:ln/>
        </p:spPr>
        <p:txBody>
          <a:bodyPr wrap="square" rtlCol="0" anchor="t"/>
          <a:lstStyle/>
          <a:p>
            <a:pPr algn="l" indent="0" marL="0">
              <a:lnSpc>
                <a:spcPts val="2769"/>
              </a:lnSpc>
              <a:buNone/>
            </a:pPr>
            <a:r>
              <a:rPr lang="en-US" sz="1730" dirty="0">
                <a:solidFill>
                  <a:srgbClr val="272525"/>
                </a:solidFill>
                <a:latin typeface="Eudoxus Sans" pitchFamily="34" charset="0"/>
                <a:ea typeface="Eudoxus Sans" pitchFamily="34" charset="-122"/>
                <a:cs typeface="Eudoxus Sans" pitchFamily="34" charset="-120"/>
              </a:rPr>
              <a:t>Teachers have access to real-time test results, enabling them to provide timely feedback to students and adapt teaching strategies accordingly.</a:t>
            </a:r>
            <a:endParaRPr lang="en-US" sz="1730" dirty="0"/>
          </a:p>
        </p:txBody>
      </p:sp>
      <p:sp>
        <p:nvSpPr>
          <p:cNvPr id="18" name="Shape 14"/>
          <p:cNvSpPr/>
          <p:nvPr/>
        </p:nvSpPr>
        <p:spPr>
          <a:xfrm>
            <a:off x="2672715" y="6395264"/>
            <a:ext cx="769144" cy="43934"/>
          </a:xfrm>
          <a:prstGeom prst="roundRect">
            <a:avLst>
              <a:gd name="adj" fmla="val 225089"/>
            </a:avLst>
          </a:prstGeom>
          <a:solidFill>
            <a:srgbClr val="B2D4E5"/>
          </a:solidFill>
          <a:ln/>
        </p:spPr>
      </p:sp>
      <p:sp>
        <p:nvSpPr>
          <p:cNvPr id="19" name="Shape 15"/>
          <p:cNvSpPr/>
          <p:nvPr/>
        </p:nvSpPr>
        <p:spPr>
          <a:xfrm>
            <a:off x="2178368" y="6170176"/>
            <a:ext cx="494348" cy="494348"/>
          </a:xfrm>
          <a:prstGeom prst="roundRect">
            <a:avLst>
              <a:gd name="adj" fmla="val 20004"/>
            </a:avLst>
          </a:prstGeom>
          <a:solidFill>
            <a:srgbClr val="CCEEFF"/>
          </a:solidFill>
          <a:ln w="7620">
            <a:solidFill>
              <a:srgbClr val="B2D4E5"/>
            </a:solidFill>
            <a:prstDash val="solid"/>
          </a:ln>
        </p:spPr>
      </p:sp>
      <p:sp>
        <p:nvSpPr>
          <p:cNvPr id="20" name="Text 16"/>
          <p:cNvSpPr/>
          <p:nvPr/>
        </p:nvSpPr>
        <p:spPr>
          <a:xfrm>
            <a:off x="2326719" y="6211253"/>
            <a:ext cx="197525" cy="412075"/>
          </a:xfrm>
          <a:prstGeom prst="rect">
            <a:avLst/>
          </a:prstGeom>
          <a:noFill/>
          <a:ln/>
        </p:spPr>
        <p:txBody>
          <a:bodyPr wrap="none" rtlCol="0" anchor="t"/>
          <a:lstStyle/>
          <a:p>
            <a:pPr algn="ctr" indent="0" marL="0">
              <a:lnSpc>
                <a:spcPts val="3244"/>
              </a:lnSpc>
              <a:buNone/>
            </a:pPr>
            <a:r>
              <a:rPr lang="en-US" sz="2596" b="1" dirty="0">
                <a:solidFill>
                  <a:srgbClr val="272525"/>
                </a:solidFill>
                <a:latin typeface="p22-mackinac-pro" pitchFamily="34" charset="0"/>
                <a:ea typeface="p22-mackinac-pro" pitchFamily="34" charset="-122"/>
                <a:cs typeface="p22-mackinac-pro" pitchFamily="34" charset="-120"/>
              </a:rPr>
              <a:t>3</a:t>
            </a:r>
            <a:endParaRPr lang="en-US" sz="2596" dirty="0"/>
          </a:p>
        </p:txBody>
      </p:sp>
      <p:sp>
        <p:nvSpPr>
          <p:cNvPr id="21" name="Text 17"/>
          <p:cNvSpPr/>
          <p:nvPr/>
        </p:nvSpPr>
        <p:spPr>
          <a:xfrm>
            <a:off x="3634145" y="6218158"/>
            <a:ext cx="3146584" cy="350877"/>
          </a:xfrm>
          <a:prstGeom prst="rect">
            <a:avLst/>
          </a:prstGeom>
          <a:noFill/>
          <a:ln/>
        </p:spPr>
        <p:txBody>
          <a:bodyPr wrap="none" rtlCol="0" anchor="t"/>
          <a:lstStyle/>
          <a:p>
            <a:pPr algn="l" indent="0" marL="0">
              <a:lnSpc>
                <a:spcPts val="2704"/>
              </a:lnSpc>
              <a:buNone/>
            </a:pPr>
            <a:r>
              <a:rPr lang="en-US" sz="2163" b="1" dirty="0">
                <a:solidFill>
                  <a:srgbClr val="272525"/>
                </a:solidFill>
                <a:latin typeface="p22-mackinac-pro" pitchFamily="34" charset="0"/>
                <a:ea typeface="p22-mackinac-pro" pitchFamily="34" charset="-122"/>
                <a:cs typeface="p22-mackinac-pro" pitchFamily="34" charset="-120"/>
              </a:rPr>
              <a:t>Performance Analysis </a:t>
            </a:r>
            <a:pPr algn="l" indent="0" marL="0">
              <a:lnSpc>
                <a:spcPts val="2704"/>
              </a:lnSpc>
              <a:buNone/>
            </a:pPr>
            <a:r>
              <a:rPr lang="en-US" sz="2163" b="1" dirty="0">
                <a:solidFill>
                  <a:srgbClr val="000000"/>
                </a:solidFill>
                <a:latin typeface="p22-mackinac-pro" pitchFamily="34" charset="0"/>
                <a:ea typeface="p22-mackinac-pro" pitchFamily="34" charset="-122"/>
                <a:cs typeface="p22-mackinac-pro" pitchFamily="34" charset="-120"/>
              </a:rPr>
              <a:t>📈</a:t>
            </a:r>
            <a:endParaRPr lang="en-US" sz="2163" dirty="0"/>
          </a:p>
        </p:txBody>
      </p:sp>
      <p:sp>
        <p:nvSpPr>
          <p:cNvPr id="22" name="Text 18"/>
          <p:cNvSpPr/>
          <p:nvPr/>
        </p:nvSpPr>
        <p:spPr>
          <a:xfrm>
            <a:off x="3634145" y="6700838"/>
            <a:ext cx="8900279" cy="703183"/>
          </a:xfrm>
          <a:prstGeom prst="rect">
            <a:avLst/>
          </a:prstGeom>
          <a:noFill/>
          <a:ln/>
        </p:spPr>
        <p:txBody>
          <a:bodyPr wrap="square" rtlCol="0" anchor="t"/>
          <a:lstStyle/>
          <a:p>
            <a:pPr algn="l" indent="0" marL="0">
              <a:lnSpc>
                <a:spcPts val="2769"/>
              </a:lnSpc>
              <a:buNone/>
            </a:pPr>
            <a:r>
              <a:rPr lang="en-US" sz="1730" dirty="0">
                <a:solidFill>
                  <a:srgbClr val="272525"/>
                </a:solidFill>
                <a:latin typeface="Eudoxus Sans" pitchFamily="34" charset="0"/>
                <a:ea typeface="Eudoxus Sans" pitchFamily="34" charset="-122"/>
                <a:cs typeface="Eudoxus Sans" pitchFamily="34" charset="-120"/>
              </a:rPr>
              <a:t>Facilitates the analysis of student performance trends, enabling educators to implement targeted interventions for academic improvement.</a:t>
            </a:r>
            <a:endParaRPr lang="en-US" sz="173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555081"/>
          </a:xfrm>
          <a:prstGeom prst="rect">
            <a:avLst/>
          </a:prstGeom>
        </p:spPr>
      </p:pic>
      <p:sp>
        <p:nvSpPr>
          <p:cNvPr id="5" name="Text 1"/>
          <p:cNvSpPr/>
          <p:nvPr/>
        </p:nvSpPr>
        <p:spPr>
          <a:xfrm>
            <a:off x="2460546" y="3117175"/>
            <a:ext cx="7180778" cy="638770"/>
          </a:xfrm>
          <a:prstGeom prst="rect">
            <a:avLst/>
          </a:prstGeom>
          <a:noFill/>
          <a:ln/>
        </p:spPr>
        <p:txBody>
          <a:bodyPr wrap="none" rtlCol="0" anchor="t"/>
          <a:lstStyle/>
          <a:p>
            <a:pPr indent="0" marL="0">
              <a:lnSpc>
                <a:spcPts val="5030"/>
              </a:lnSpc>
              <a:buNone/>
            </a:pPr>
            <a:r>
              <a:rPr lang="en-US" sz="4024" b="1" dirty="0">
                <a:solidFill>
                  <a:srgbClr val="000000"/>
                </a:solidFill>
                <a:latin typeface="p22-mackinac-pro" pitchFamily="34" charset="0"/>
                <a:ea typeface="p22-mackinac-pro" pitchFamily="34" charset="-122"/>
                <a:cs typeface="p22-mackinac-pro" pitchFamily="34" charset="-120"/>
              </a:rPr>
              <a:t>Enhanced Security Measures</a:t>
            </a:r>
            <a:endParaRPr lang="en-US" sz="4024" dirty="0"/>
          </a:p>
        </p:txBody>
      </p:sp>
      <p:sp>
        <p:nvSpPr>
          <p:cNvPr id="6" name="Shape 2"/>
          <p:cNvSpPr/>
          <p:nvPr/>
        </p:nvSpPr>
        <p:spPr>
          <a:xfrm>
            <a:off x="2460546" y="4222194"/>
            <a:ext cx="459819" cy="459819"/>
          </a:xfrm>
          <a:prstGeom prst="roundRect">
            <a:avLst>
              <a:gd name="adj" fmla="val 20004"/>
            </a:avLst>
          </a:prstGeom>
          <a:solidFill>
            <a:srgbClr val="CCEEFF"/>
          </a:solidFill>
          <a:ln w="7620">
            <a:solidFill>
              <a:srgbClr val="B2D4E5"/>
            </a:solidFill>
            <a:prstDash val="solid"/>
          </a:ln>
        </p:spPr>
      </p:sp>
      <p:sp>
        <p:nvSpPr>
          <p:cNvPr id="7" name="Text 3"/>
          <p:cNvSpPr/>
          <p:nvPr/>
        </p:nvSpPr>
        <p:spPr>
          <a:xfrm>
            <a:off x="2628186" y="4260533"/>
            <a:ext cx="124539" cy="383143"/>
          </a:xfrm>
          <a:prstGeom prst="rect">
            <a:avLst/>
          </a:prstGeom>
          <a:noFill/>
          <a:ln/>
        </p:spPr>
        <p:txBody>
          <a:bodyPr wrap="none" rtlCol="0" anchor="t"/>
          <a:lstStyle/>
          <a:p>
            <a:pPr algn="ctr" indent="0" marL="0">
              <a:lnSpc>
                <a:spcPts val="3018"/>
              </a:lnSpc>
              <a:buNone/>
            </a:pPr>
            <a:r>
              <a:rPr lang="en-US" sz="2414" b="1" dirty="0">
                <a:solidFill>
                  <a:srgbClr val="272525"/>
                </a:solidFill>
                <a:latin typeface="p22-mackinac-pro" pitchFamily="34" charset="0"/>
                <a:ea typeface="p22-mackinac-pro" pitchFamily="34" charset="-122"/>
                <a:cs typeface="p22-mackinac-pro" pitchFamily="34" charset="-120"/>
              </a:rPr>
              <a:t>1</a:t>
            </a:r>
            <a:endParaRPr lang="en-US" sz="2414" dirty="0"/>
          </a:p>
        </p:txBody>
      </p:sp>
      <p:sp>
        <p:nvSpPr>
          <p:cNvPr id="8" name="Text 4"/>
          <p:cNvSpPr/>
          <p:nvPr/>
        </p:nvSpPr>
        <p:spPr>
          <a:xfrm>
            <a:off x="3124676" y="4292441"/>
            <a:ext cx="2436138" cy="965597"/>
          </a:xfrm>
          <a:prstGeom prst="rect">
            <a:avLst/>
          </a:prstGeom>
          <a:noFill/>
          <a:ln/>
        </p:spPr>
        <p:txBody>
          <a:bodyPr wrap="square" rtlCol="0" anchor="t"/>
          <a:lstStyle/>
          <a:p>
            <a:pPr indent="0" marL="0">
              <a:lnSpc>
                <a:spcPts val="2515"/>
              </a:lnSpc>
              <a:buNone/>
            </a:pPr>
            <a:r>
              <a:rPr lang="en-US" sz="2012" b="1" dirty="0">
                <a:solidFill>
                  <a:srgbClr val="272525"/>
                </a:solidFill>
                <a:latin typeface="p22-mackinac-pro" pitchFamily="34" charset="0"/>
                <a:ea typeface="p22-mackinac-pro" pitchFamily="34" charset="-122"/>
                <a:cs typeface="p22-mackinac-pro" pitchFamily="34" charset="-120"/>
              </a:rPr>
              <a:t>Automated Attendance Tracking </a:t>
            </a:r>
            <a:pPr indent="0" marL="0">
              <a:lnSpc>
                <a:spcPts val="2515"/>
              </a:lnSpc>
              <a:buNone/>
            </a:pPr>
            <a:r>
              <a:rPr lang="en-US" sz="2012" b="1" dirty="0">
                <a:solidFill>
                  <a:srgbClr val="000000"/>
                </a:solidFill>
                <a:latin typeface="p22-mackinac-pro" pitchFamily="34" charset="0"/>
                <a:ea typeface="p22-mackinac-pro" pitchFamily="34" charset="-122"/>
                <a:cs typeface="p22-mackinac-pro" pitchFamily="34" charset="-120"/>
              </a:rPr>
              <a:t>🔒</a:t>
            </a:r>
            <a:endParaRPr lang="en-US" sz="2012" dirty="0"/>
          </a:p>
        </p:txBody>
      </p:sp>
      <p:sp>
        <p:nvSpPr>
          <p:cNvPr id="9" name="Text 5"/>
          <p:cNvSpPr/>
          <p:nvPr/>
        </p:nvSpPr>
        <p:spPr>
          <a:xfrm>
            <a:off x="3124676" y="5380673"/>
            <a:ext cx="2436138" cy="2289453"/>
          </a:xfrm>
          <a:prstGeom prst="rect">
            <a:avLst/>
          </a:prstGeom>
          <a:noFill/>
          <a:ln/>
        </p:spPr>
        <p:txBody>
          <a:bodyPr wrap="square" rtlCol="0" anchor="t"/>
          <a:lstStyle/>
          <a:p>
            <a:pPr indent="0" marL="0">
              <a:lnSpc>
                <a:spcPts val="2575"/>
              </a:lnSpc>
              <a:buNone/>
            </a:pPr>
            <a:r>
              <a:rPr lang="en-US" sz="1610" dirty="0">
                <a:solidFill>
                  <a:srgbClr val="272525"/>
                </a:solidFill>
                <a:latin typeface="Eudoxus Sans" pitchFamily="34" charset="0"/>
                <a:ea typeface="Eudoxus Sans" pitchFamily="34" charset="-122"/>
                <a:cs typeface="Eudoxus Sans" pitchFamily="34" charset="-120"/>
              </a:rPr>
              <a:t>The system utilizes facial recognition technology to enhance security measures within the educational institution by automating attendance tracking.</a:t>
            </a:r>
            <a:endParaRPr lang="en-US" sz="1610" dirty="0"/>
          </a:p>
        </p:txBody>
      </p:sp>
      <p:sp>
        <p:nvSpPr>
          <p:cNvPr id="10" name="Shape 6"/>
          <p:cNvSpPr/>
          <p:nvPr/>
        </p:nvSpPr>
        <p:spPr>
          <a:xfrm>
            <a:off x="5765125" y="4222194"/>
            <a:ext cx="459819" cy="459819"/>
          </a:xfrm>
          <a:prstGeom prst="roundRect">
            <a:avLst>
              <a:gd name="adj" fmla="val 20004"/>
            </a:avLst>
          </a:prstGeom>
          <a:solidFill>
            <a:srgbClr val="CCEEFF"/>
          </a:solidFill>
          <a:ln w="7620">
            <a:solidFill>
              <a:srgbClr val="B2D4E5"/>
            </a:solidFill>
            <a:prstDash val="solid"/>
          </a:ln>
        </p:spPr>
      </p:sp>
      <p:sp>
        <p:nvSpPr>
          <p:cNvPr id="11" name="Text 7"/>
          <p:cNvSpPr/>
          <p:nvPr/>
        </p:nvSpPr>
        <p:spPr>
          <a:xfrm>
            <a:off x="5905738" y="4260533"/>
            <a:ext cx="178475" cy="383143"/>
          </a:xfrm>
          <a:prstGeom prst="rect">
            <a:avLst/>
          </a:prstGeom>
          <a:noFill/>
          <a:ln/>
        </p:spPr>
        <p:txBody>
          <a:bodyPr wrap="none" rtlCol="0" anchor="t"/>
          <a:lstStyle/>
          <a:p>
            <a:pPr algn="ctr" indent="0" marL="0">
              <a:lnSpc>
                <a:spcPts val="3018"/>
              </a:lnSpc>
              <a:buNone/>
            </a:pPr>
            <a:r>
              <a:rPr lang="en-US" sz="2414" b="1" dirty="0">
                <a:solidFill>
                  <a:srgbClr val="272525"/>
                </a:solidFill>
                <a:latin typeface="p22-mackinac-pro" pitchFamily="34" charset="0"/>
                <a:ea typeface="p22-mackinac-pro" pitchFamily="34" charset="-122"/>
                <a:cs typeface="p22-mackinac-pro" pitchFamily="34" charset="-120"/>
              </a:rPr>
              <a:t>2</a:t>
            </a:r>
            <a:endParaRPr lang="en-US" sz="2414" dirty="0"/>
          </a:p>
        </p:txBody>
      </p:sp>
      <p:sp>
        <p:nvSpPr>
          <p:cNvPr id="12" name="Text 8"/>
          <p:cNvSpPr/>
          <p:nvPr/>
        </p:nvSpPr>
        <p:spPr>
          <a:xfrm>
            <a:off x="6429256" y="4292441"/>
            <a:ext cx="2058353" cy="326946"/>
          </a:xfrm>
          <a:prstGeom prst="rect">
            <a:avLst/>
          </a:prstGeom>
          <a:noFill/>
          <a:ln/>
        </p:spPr>
        <p:txBody>
          <a:bodyPr wrap="none" rtlCol="0" anchor="t"/>
          <a:lstStyle/>
          <a:p>
            <a:pPr indent="0" marL="0">
              <a:lnSpc>
                <a:spcPts val="2515"/>
              </a:lnSpc>
              <a:buNone/>
            </a:pPr>
            <a:r>
              <a:rPr lang="en-US" sz="2012" b="1" dirty="0">
                <a:solidFill>
                  <a:srgbClr val="272525"/>
                </a:solidFill>
                <a:latin typeface="p22-mackinac-pro" pitchFamily="34" charset="0"/>
                <a:ea typeface="p22-mackinac-pro" pitchFamily="34" charset="-122"/>
                <a:cs typeface="p22-mackinac-pro" pitchFamily="34" charset="-120"/>
              </a:rPr>
              <a:t>Access Control </a:t>
            </a:r>
            <a:pPr indent="0" marL="0">
              <a:lnSpc>
                <a:spcPts val="2515"/>
              </a:lnSpc>
              <a:buNone/>
            </a:pPr>
            <a:r>
              <a:rPr lang="en-US" sz="2012" b="1" dirty="0">
                <a:solidFill>
                  <a:srgbClr val="000000"/>
                </a:solidFill>
                <a:latin typeface="p22-mackinac-pro" pitchFamily="34" charset="0"/>
                <a:ea typeface="p22-mackinac-pro" pitchFamily="34" charset="-122"/>
                <a:cs typeface="p22-mackinac-pro" pitchFamily="34" charset="-120"/>
              </a:rPr>
              <a:t>🛡️</a:t>
            </a:r>
            <a:endParaRPr lang="en-US" sz="2012" dirty="0"/>
          </a:p>
        </p:txBody>
      </p:sp>
      <p:sp>
        <p:nvSpPr>
          <p:cNvPr id="13" name="Text 9"/>
          <p:cNvSpPr/>
          <p:nvPr/>
        </p:nvSpPr>
        <p:spPr>
          <a:xfrm>
            <a:off x="6429256" y="4742021"/>
            <a:ext cx="2436138" cy="1962388"/>
          </a:xfrm>
          <a:prstGeom prst="rect">
            <a:avLst/>
          </a:prstGeom>
          <a:noFill/>
          <a:ln/>
        </p:spPr>
        <p:txBody>
          <a:bodyPr wrap="square" rtlCol="0" anchor="t"/>
          <a:lstStyle/>
          <a:p>
            <a:pPr indent="0" marL="0">
              <a:lnSpc>
                <a:spcPts val="2575"/>
              </a:lnSpc>
              <a:buNone/>
            </a:pPr>
            <a:r>
              <a:rPr lang="en-US" sz="1610" dirty="0">
                <a:solidFill>
                  <a:srgbClr val="272525"/>
                </a:solidFill>
                <a:latin typeface="Eudoxus Sans" pitchFamily="34" charset="0"/>
                <a:ea typeface="Eudoxus Sans" pitchFamily="34" charset="-122"/>
                <a:cs typeface="Eudoxus Sans" pitchFamily="34" charset="-120"/>
              </a:rPr>
              <a:t>Ensures secure access to restricted areas, contributing to a safe and protected environment for students and staff.</a:t>
            </a:r>
            <a:endParaRPr lang="en-US" sz="1610" dirty="0"/>
          </a:p>
        </p:txBody>
      </p:sp>
      <p:sp>
        <p:nvSpPr>
          <p:cNvPr id="14" name="Shape 10"/>
          <p:cNvSpPr/>
          <p:nvPr/>
        </p:nvSpPr>
        <p:spPr>
          <a:xfrm>
            <a:off x="9069705" y="4222194"/>
            <a:ext cx="459819" cy="459819"/>
          </a:xfrm>
          <a:prstGeom prst="roundRect">
            <a:avLst>
              <a:gd name="adj" fmla="val 20004"/>
            </a:avLst>
          </a:prstGeom>
          <a:solidFill>
            <a:srgbClr val="CCEEFF"/>
          </a:solidFill>
          <a:ln w="7620">
            <a:solidFill>
              <a:srgbClr val="B2D4E5"/>
            </a:solidFill>
            <a:prstDash val="solid"/>
          </a:ln>
        </p:spPr>
      </p:sp>
      <p:sp>
        <p:nvSpPr>
          <p:cNvPr id="15" name="Text 11"/>
          <p:cNvSpPr/>
          <p:nvPr/>
        </p:nvSpPr>
        <p:spPr>
          <a:xfrm>
            <a:off x="9207818" y="4260533"/>
            <a:ext cx="183594" cy="383143"/>
          </a:xfrm>
          <a:prstGeom prst="rect">
            <a:avLst/>
          </a:prstGeom>
          <a:noFill/>
          <a:ln/>
        </p:spPr>
        <p:txBody>
          <a:bodyPr wrap="none" rtlCol="0" anchor="t"/>
          <a:lstStyle/>
          <a:p>
            <a:pPr algn="ctr" indent="0" marL="0">
              <a:lnSpc>
                <a:spcPts val="3018"/>
              </a:lnSpc>
              <a:buNone/>
            </a:pPr>
            <a:r>
              <a:rPr lang="en-US" sz="2414" b="1" dirty="0">
                <a:solidFill>
                  <a:srgbClr val="272525"/>
                </a:solidFill>
                <a:latin typeface="p22-mackinac-pro" pitchFamily="34" charset="0"/>
                <a:ea typeface="p22-mackinac-pro" pitchFamily="34" charset="-122"/>
                <a:cs typeface="p22-mackinac-pro" pitchFamily="34" charset="-120"/>
              </a:rPr>
              <a:t>3</a:t>
            </a:r>
            <a:endParaRPr lang="en-US" sz="2414" dirty="0"/>
          </a:p>
        </p:txBody>
      </p:sp>
      <p:sp>
        <p:nvSpPr>
          <p:cNvPr id="16" name="Text 12"/>
          <p:cNvSpPr/>
          <p:nvPr/>
        </p:nvSpPr>
        <p:spPr>
          <a:xfrm>
            <a:off x="9733836" y="4292441"/>
            <a:ext cx="2436138" cy="646271"/>
          </a:xfrm>
          <a:prstGeom prst="rect">
            <a:avLst/>
          </a:prstGeom>
          <a:noFill/>
          <a:ln/>
        </p:spPr>
        <p:txBody>
          <a:bodyPr wrap="square" rtlCol="0" anchor="t"/>
          <a:lstStyle/>
          <a:p>
            <a:pPr indent="0" marL="0">
              <a:lnSpc>
                <a:spcPts val="2515"/>
              </a:lnSpc>
              <a:buNone/>
            </a:pPr>
            <a:r>
              <a:rPr lang="en-US" sz="2012" b="1" dirty="0">
                <a:solidFill>
                  <a:srgbClr val="272525"/>
                </a:solidFill>
                <a:latin typeface="p22-mackinac-pro" pitchFamily="34" charset="0"/>
                <a:ea typeface="p22-mackinac-pro" pitchFamily="34" charset="-122"/>
                <a:cs typeface="p22-mackinac-pro" pitchFamily="34" charset="-120"/>
              </a:rPr>
              <a:t>Identification Verification </a:t>
            </a:r>
            <a:pPr indent="0" marL="0">
              <a:lnSpc>
                <a:spcPts val="2515"/>
              </a:lnSpc>
              <a:buNone/>
            </a:pPr>
            <a:r>
              <a:rPr lang="en-US" sz="2012" b="1" dirty="0">
                <a:solidFill>
                  <a:srgbClr val="000000"/>
                </a:solidFill>
                <a:latin typeface="p22-mackinac-pro" pitchFamily="34" charset="0"/>
                <a:ea typeface="p22-mackinac-pro" pitchFamily="34" charset="-122"/>
                <a:cs typeface="p22-mackinac-pro" pitchFamily="34" charset="-120"/>
              </a:rPr>
              <a:t>✅</a:t>
            </a:r>
            <a:endParaRPr lang="en-US" sz="2012" dirty="0"/>
          </a:p>
        </p:txBody>
      </p:sp>
      <p:sp>
        <p:nvSpPr>
          <p:cNvPr id="17" name="Text 13"/>
          <p:cNvSpPr/>
          <p:nvPr/>
        </p:nvSpPr>
        <p:spPr>
          <a:xfrm>
            <a:off x="9733836" y="5061347"/>
            <a:ext cx="2436138" cy="2289453"/>
          </a:xfrm>
          <a:prstGeom prst="rect">
            <a:avLst/>
          </a:prstGeom>
          <a:noFill/>
          <a:ln/>
        </p:spPr>
        <p:txBody>
          <a:bodyPr wrap="square" rtlCol="0" anchor="t"/>
          <a:lstStyle/>
          <a:p>
            <a:pPr indent="0" marL="0">
              <a:lnSpc>
                <a:spcPts val="2575"/>
              </a:lnSpc>
              <a:buNone/>
            </a:pPr>
            <a:r>
              <a:rPr lang="en-US" sz="1610" dirty="0">
                <a:solidFill>
                  <a:srgbClr val="272525"/>
                </a:solidFill>
                <a:latin typeface="Eudoxus Sans" pitchFamily="34" charset="0"/>
                <a:ea typeface="Eudoxus Sans" pitchFamily="34" charset="-122"/>
                <a:cs typeface="Eudoxus Sans" pitchFamily="34" charset="-120"/>
              </a:rPr>
              <a:t>Facial recognition technology provides reliable identification verification, bolstering the overall security infrastructure of the institution.</a:t>
            </a:r>
            <a:endParaRPr lang="en-US" sz="161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688068"/>
            <a:ext cx="10554414"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Revolutionizing Administrative Processes</a:t>
            </a:r>
            <a:endParaRPr lang="en-US" sz="4374" dirty="0"/>
          </a:p>
        </p:txBody>
      </p:sp>
      <p:sp>
        <p:nvSpPr>
          <p:cNvPr id="5" name="Text 2"/>
          <p:cNvSpPr/>
          <p:nvPr/>
        </p:nvSpPr>
        <p:spPr>
          <a:xfrm>
            <a:off x="2037993" y="3632240"/>
            <a:ext cx="2221944" cy="35480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Efficiency </a:t>
            </a:r>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6" name="Text 3"/>
          <p:cNvSpPr/>
          <p:nvPr/>
        </p:nvSpPr>
        <p:spPr>
          <a:xfrm>
            <a:off x="2037993" y="4209217"/>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streamlines administrative tasks, saving time and resources while ensuring smoother operations and improved productivity.</a:t>
            </a:r>
            <a:endParaRPr lang="en-US" sz="1750" dirty="0"/>
          </a:p>
        </p:txBody>
      </p:sp>
      <p:sp>
        <p:nvSpPr>
          <p:cNvPr id="7" name="Text 4"/>
          <p:cNvSpPr/>
          <p:nvPr/>
        </p:nvSpPr>
        <p:spPr>
          <a:xfrm>
            <a:off x="5743932" y="3632240"/>
            <a:ext cx="2221944" cy="35480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Transparency </a:t>
            </a:r>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8" name="Text 5"/>
          <p:cNvSpPr/>
          <p:nvPr/>
        </p:nvSpPr>
        <p:spPr>
          <a:xfrm>
            <a:off x="5743932" y="4209217"/>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Brings transparency to administrative processes, providing insights and data-driven decision-making capabilities for educational administrators.</a:t>
            </a:r>
            <a:endParaRPr lang="en-US" sz="1750" dirty="0"/>
          </a:p>
        </p:txBody>
      </p:sp>
      <p:sp>
        <p:nvSpPr>
          <p:cNvPr id="9" name="Text 6"/>
          <p:cNvSpPr/>
          <p:nvPr/>
        </p:nvSpPr>
        <p:spPr>
          <a:xfrm>
            <a:off x="9449872" y="3632240"/>
            <a:ext cx="2221944" cy="354806"/>
          </a:xfrm>
          <a:prstGeom prst="rect">
            <a:avLst/>
          </a:prstGeom>
          <a:noFill/>
          <a:ln/>
        </p:spPr>
        <p:txBody>
          <a:bodyPr wrap="none" rtlCol="0" anchor="t"/>
          <a:lstStyle/>
          <a:p>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Compliance </a:t>
            </a:r>
            <a:pPr indent="0" marL="0">
              <a:lnSpc>
                <a:spcPts val="2734"/>
              </a:lnSpc>
              <a:buNone/>
            </a:pPr>
            <a:r>
              <a:rPr lang="en-US" sz="2187" b="1" dirty="0">
                <a:solidFill>
                  <a:srgbClr val="000000"/>
                </a:solidFill>
                <a:latin typeface="p22-mackinac-pro" pitchFamily="34" charset="0"/>
                <a:ea typeface="p22-mackinac-pro" pitchFamily="34" charset="-122"/>
                <a:cs typeface="p22-mackinac-pro" pitchFamily="34" charset="-120"/>
              </a:rPr>
              <a:t>📑</a:t>
            </a:r>
            <a:endParaRPr lang="en-US" sz="2187" dirty="0"/>
          </a:p>
        </p:txBody>
      </p:sp>
      <p:sp>
        <p:nvSpPr>
          <p:cNvPr id="10" name="Text 7"/>
          <p:cNvSpPr/>
          <p:nvPr/>
        </p:nvSpPr>
        <p:spPr>
          <a:xfrm>
            <a:off x="9449872" y="4209217"/>
            <a:ext cx="3156347" cy="2132409"/>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Ensures adherence to regulations and protocols, offering a high level of compliance and accountability in administrative procedures.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516505"/>
          </a:xfrm>
          <a:prstGeom prst="rect">
            <a:avLst/>
          </a:prstGeom>
        </p:spPr>
      </p:pic>
      <p:sp>
        <p:nvSpPr>
          <p:cNvPr id="5" name="Text 1"/>
          <p:cNvSpPr/>
          <p:nvPr/>
        </p:nvSpPr>
        <p:spPr>
          <a:xfrm>
            <a:off x="2533769" y="3070027"/>
            <a:ext cx="7350443" cy="629007"/>
          </a:xfrm>
          <a:prstGeom prst="rect">
            <a:avLst/>
          </a:prstGeom>
          <a:noFill/>
          <a:ln/>
        </p:spPr>
        <p:txBody>
          <a:bodyPr wrap="none" rtlCol="0" anchor="t"/>
          <a:lstStyle/>
          <a:p>
            <a:pPr indent="0" marL="0">
              <a:lnSpc>
                <a:spcPts val="4954"/>
              </a:lnSpc>
              <a:buNone/>
            </a:pPr>
            <a:r>
              <a:rPr lang="en-US" sz="3963" b="1" dirty="0">
                <a:solidFill>
                  <a:srgbClr val="000000"/>
                </a:solidFill>
                <a:latin typeface="p22-mackinac-pro" pitchFamily="34" charset="0"/>
                <a:ea typeface="p22-mackinac-pro" pitchFamily="34" charset="-122"/>
                <a:cs typeface="p22-mackinac-pro" pitchFamily="34" charset="-120"/>
              </a:rPr>
              <a:t>Automated Task Management</a:t>
            </a:r>
            <a:endParaRPr lang="en-US" sz="3963" dirty="0"/>
          </a:p>
        </p:txBody>
      </p:sp>
      <p:pic>
        <p:nvPicPr>
          <p:cNvPr id="6" name="Image 2" descr="preencoded.png">    </p:cNvPr>
          <p:cNvPicPr>
            <a:picLocks noChangeAspect="1"/>
          </p:cNvPicPr>
          <p:nvPr/>
        </p:nvPicPr>
        <p:blipFill>
          <a:blip r:embed="rId3"/>
          <a:stretch>
            <a:fillRect/>
          </a:stretch>
        </p:blipFill>
        <p:spPr>
          <a:xfrm>
            <a:off x="2533769" y="4000976"/>
            <a:ext cx="3187541" cy="805220"/>
          </a:xfrm>
          <a:prstGeom prst="rect">
            <a:avLst/>
          </a:prstGeom>
        </p:spPr>
      </p:pic>
      <p:sp>
        <p:nvSpPr>
          <p:cNvPr id="7" name="Text 2"/>
          <p:cNvSpPr/>
          <p:nvPr/>
        </p:nvSpPr>
        <p:spPr>
          <a:xfrm>
            <a:off x="2734985" y="5108138"/>
            <a:ext cx="2785110" cy="636746"/>
          </a:xfrm>
          <a:prstGeom prst="rect">
            <a:avLst/>
          </a:prstGeom>
          <a:noFill/>
          <a:ln/>
        </p:spPr>
        <p:txBody>
          <a:bodyPr wrap="square" rtlCol="0" anchor="t"/>
          <a:lstStyle/>
          <a:p>
            <a:pPr algn="l" indent="0" marL="0">
              <a:lnSpc>
                <a:spcPts val="2477"/>
              </a:lnSpc>
              <a:buNone/>
            </a:pPr>
            <a:r>
              <a:rPr lang="en-US" sz="1982" b="1" dirty="0">
                <a:solidFill>
                  <a:srgbClr val="272525"/>
                </a:solidFill>
                <a:latin typeface="p22-mackinac-pro" pitchFamily="34" charset="0"/>
                <a:ea typeface="p22-mackinac-pro" pitchFamily="34" charset="-122"/>
                <a:cs typeface="p22-mackinac-pro" pitchFamily="34" charset="-120"/>
              </a:rPr>
              <a:t>Attendance Automation </a:t>
            </a:r>
            <a:pPr algn="l" indent="0" marL="0">
              <a:lnSpc>
                <a:spcPts val="2477"/>
              </a:lnSpc>
              <a:buNone/>
            </a:pPr>
            <a:r>
              <a:rPr lang="en-US" sz="1982" b="1" dirty="0">
                <a:solidFill>
                  <a:srgbClr val="000000"/>
                </a:solidFill>
                <a:latin typeface="p22-mackinac-pro" pitchFamily="34" charset="0"/>
                <a:ea typeface="p22-mackinac-pro" pitchFamily="34" charset="-122"/>
                <a:cs typeface="p22-mackinac-pro" pitchFamily="34" charset="-120"/>
              </a:rPr>
              <a:t>⏰</a:t>
            </a:r>
            <a:endParaRPr lang="en-US" sz="1982" dirty="0"/>
          </a:p>
        </p:txBody>
      </p:sp>
      <p:sp>
        <p:nvSpPr>
          <p:cNvPr id="8" name="Text 3"/>
          <p:cNvSpPr/>
          <p:nvPr/>
        </p:nvSpPr>
        <p:spPr>
          <a:xfrm>
            <a:off x="2734985" y="5865614"/>
            <a:ext cx="2785110" cy="1610320"/>
          </a:xfrm>
          <a:prstGeom prst="rect">
            <a:avLst/>
          </a:prstGeom>
          <a:noFill/>
          <a:ln/>
        </p:spPr>
        <p:txBody>
          <a:bodyPr wrap="square" rtlCol="0" anchor="t"/>
          <a:lstStyle/>
          <a:p>
            <a:pPr algn="l" indent="0" marL="0">
              <a:lnSpc>
                <a:spcPts val="2536"/>
              </a:lnSpc>
              <a:buNone/>
            </a:pPr>
            <a:r>
              <a:rPr lang="en-US" sz="1585" dirty="0">
                <a:solidFill>
                  <a:srgbClr val="272525"/>
                </a:solidFill>
                <a:latin typeface="Eudoxus Sans" pitchFamily="34" charset="0"/>
                <a:ea typeface="Eudoxus Sans" pitchFamily="34" charset="-122"/>
                <a:cs typeface="Eudoxus Sans" pitchFamily="34" charset="-120"/>
              </a:rPr>
              <a:t>Automates the attendance tracking process, saving time and reducing the administrative burden on staff members.</a:t>
            </a:r>
            <a:endParaRPr lang="en-US" sz="1585" dirty="0"/>
          </a:p>
        </p:txBody>
      </p:sp>
      <p:pic>
        <p:nvPicPr>
          <p:cNvPr id="9" name="Image 3" descr="preencoded.png">    </p:cNvPr>
          <p:cNvPicPr>
            <a:picLocks noChangeAspect="1"/>
          </p:cNvPicPr>
          <p:nvPr/>
        </p:nvPicPr>
        <p:blipFill>
          <a:blip r:embed="rId4"/>
          <a:stretch>
            <a:fillRect/>
          </a:stretch>
        </p:blipFill>
        <p:spPr>
          <a:xfrm>
            <a:off x="5721310" y="4000976"/>
            <a:ext cx="3187541" cy="805220"/>
          </a:xfrm>
          <a:prstGeom prst="rect">
            <a:avLst/>
          </a:prstGeom>
        </p:spPr>
      </p:pic>
      <p:sp>
        <p:nvSpPr>
          <p:cNvPr id="10" name="Text 4"/>
          <p:cNvSpPr/>
          <p:nvPr/>
        </p:nvSpPr>
        <p:spPr>
          <a:xfrm>
            <a:off x="5922526" y="5108138"/>
            <a:ext cx="2785110" cy="636746"/>
          </a:xfrm>
          <a:prstGeom prst="rect">
            <a:avLst/>
          </a:prstGeom>
          <a:noFill/>
          <a:ln/>
        </p:spPr>
        <p:txBody>
          <a:bodyPr wrap="square" rtlCol="0" anchor="t"/>
          <a:lstStyle/>
          <a:p>
            <a:pPr algn="l" indent="0" marL="0">
              <a:lnSpc>
                <a:spcPts val="2477"/>
              </a:lnSpc>
              <a:buNone/>
            </a:pPr>
            <a:r>
              <a:rPr lang="en-US" sz="1982" b="1" dirty="0">
                <a:solidFill>
                  <a:srgbClr val="272525"/>
                </a:solidFill>
                <a:latin typeface="p22-mackinac-pro" pitchFamily="34" charset="0"/>
                <a:ea typeface="p22-mackinac-pro" pitchFamily="34" charset="-122"/>
                <a:cs typeface="p22-mackinac-pro" pitchFamily="34" charset="-120"/>
              </a:rPr>
              <a:t>Efficient Information Storage </a:t>
            </a:r>
            <a:pPr algn="l" indent="0" marL="0">
              <a:lnSpc>
                <a:spcPts val="2477"/>
              </a:lnSpc>
              <a:buNone/>
            </a:pPr>
            <a:r>
              <a:rPr lang="en-US" sz="1982" b="1" dirty="0">
                <a:solidFill>
                  <a:srgbClr val="000000"/>
                </a:solidFill>
                <a:latin typeface="p22-mackinac-pro" pitchFamily="34" charset="0"/>
                <a:ea typeface="p22-mackinac-pro" pitchFamily="34" charset="-122"/>
                <a:cs typeface="p22-mackinac-pro" pitchFamily="34" charset="-120"/>
              </a:rPr>
              <a:t>🗄️</a:t>
            </a:r>
            <a:endParaRPr lang="en-US" sz="1982" dirty="0"/>
          </a:p>
        </p:txBody>
      </p:sp>
      <p:sp>
        <p:nvSpPr>
          <p:cNvPr id="11" name="Text 5"/>
          <p:cNvSpPr/>
          <p:nvPr/>
        </p:nvSpPr>
        <p:spPr>
          <a:xfrm>
            <a:off x="5922526" y="5865614"/>
            <a:ext cx="2785110" cy="1610320"/>
          </a:xfrm>
          <a:prstGeom prst="rect">
            <a:avLst/>
          </a:prstGeom>
          <a:noFill/>
          <a:ln/>
        </p:spPr>
        <p:txBody>
          <a:bodyPr wrap="square" rtlCol="0" anchor="t"/>
          <a:lstStyle/>
          <a:p>
            <a:pPr algn="l" indent="0" marL="0">
              <a:lnSpc>
                <a:spcPts val="2536"/>
              </a:lnSpc>
              <a:buNone/>
            </a:pPr>
            <a:r>
              <a:rPr lang="en-US" sz="1585" dirty="0">
                <a:solidFill>
                  <a:srgbClr val="272525"/>
                </a:solidFill>
                <a:latin typeface="Eudoxus Sans" pitchFamily="34" charset="0"/>
                <a:ea typeface="Eudoxus Sans" pitchFamily="34" charset="-122"/>
                <a:cs typeface="Eudoxus Sans" pitchFamily="34" charset="-120"/>
              </a:rPr>
              <a:t>Automatic saving of necessary information in an organized manner, ensuring easy access and retrieval when needed.</a:t>
            </a:r>
            <a:endParaRPr lang="en-US" sz="1585" dirty="0"/>
          </a:p>
        </p:txBody>
      </p:sp>
      <p:pic>
        <p:nvPicPr>
          <p:cNvPr id="12" name="Image 4" descr="preencoded.png">    </p:cNvPr>
          <p:cNvPicPr>
            <a:picLocks noChangeAspect="1"/>
          </p:cNvPicPr>
          <p:nvPr/>
        </p:nvPicPr>
        <p:blipFill>
          <a:blip r:embed="rId5"/>
          <a:stretch>
            <a:fillRect/>
          </a:stretch>
        </p:blipFill>
        <p:spPr>
          <a:xfrm>
            <a:off x="8908852" y="4000976"/>
            <a:ext cx="3187660" cy="805220"/>
          </a:xfrm>
          <a:prstGeom prst="rect">
            <a:avLst/>
          </a:prstGeom>
        </p:spPr>
      </p:pic>
      <p:sp>
        <p:nvSpPr>
          <p:cNvPr id="13" name="Text 6"/>
          <p:cNvSpPr/>
          <p:nvPr/>
        </p:nvSpPr>
        <p:spPr>
          <a:xfrm>
            <a:off x="9110067" y="5108138"/>
            <a:ext cx="2634020" cy="322183"/>
          </a:xfrm>
          <a:prstGeom prst="rect">
            <a:avLst/>
          </a:prstGeom>
          <a:noFill/>
          <a:ln/>
        </p:spPr>
        <p:txBody>
          <a:bodyPr wrap="none" rtlCol="0" anchor="t"/>
          <a:lstStyle/>
          <a:p>
            <a:pPr algn="l" indent="0" marL="0">
              <a:lnSpc>
                <a:spcPts val="2477"/>
              </a:lnSpc>
              <a:buNone/>
            </a:pPr>
            <a:r>
              <a:rPr lang="en-US" sz="1982" b="1" dirty="0">
                <a:solidFill>
                  <a:srgbClr val="272525"/>
                </a:solidFill>
                <a:latin typeface="p22-mackinac-pro" pitchFamily="34" charset="0"/>
                <a:ea typeface="p22-mackinac-pro" pitchFamily="34" charset="-122"/>
                <a:cs typeface="p22-mackinac-pro" pitchFamily="34" charset="-120"/>
              </a:rPr>
              <a:t>Seamless Reporting </a:t>
            </a:r>
            <a:pPr algn="l" indent="0" marL="0">
              <a:lnSpc>
                <a:spcPts val="2477"/>
              </a:lnSpc>
              <a:buNone/>
            </a:pPr>
            <a:r>
              <a:rPr lang="en-US" sz="1982" b="1" dirty="0">
                <a:solidFill>
                  <a:srgbClr val="000000"/>
                </a:solidFill>
                <a:latin typeface="p22-mackinac-pro" pitchFamily="34" charset="0"/>
                <a:ea typeface="p22-mackinac-pro" pitchFamily="34" charset="-122"/>
                <a:cs typeface="p22-mackinac-pro" pitchFamily="34" charset="-120"/>
              </a:rPr>
              <a:t>📊</a:t>
            </a:r>
            <a:endParaRPr lang="en-US" sz="1982" dirty="0"/>
          </a:p>
        </p:txBody>
      </p:sp>
      <p:sp>
        <p:nvSpPr>
          <p:cNvPr id="14" name="Text 7"/>
          <p:cNvSpPr/>
          <p:nvPr/>
        </p:nvSpPr>
        <p:spPr>
          <a:xfrm>
            <a:off x="9110067" y="5551051"/>
            <a:ext cx="2785229" cy="1610320"/>
          </a:xfrm>
          <a:prstGeom prst="rect">
            <a:avLst/>
          </a:prstGeom>
          <a:noFill/>
          <a:ln/>
        </p:spPr>
        <p:txBody>
          <a:bodyPr wrap="square" rtlCol="0" anchor="t"/>
          <a:lstStyle/>
          <a:p>
            <a:pPr algn="l" indent="0" marL="0">
              <a:lnSpc>
                <a:spcPts val="2536"/>
              </a:lnSpc>
              <a:buNone/>
            </a:pPr>
            <a:r>
              <a:rPr lang="en-US" sz="1585" dirty="0">
                <a:solidFill>
                  <a:srgbClr val="272525"/>
                </a:solidFill>
                <a:latin typeface="Eudoxus Sans" pitchFamily="34" charset="0"/>
                <a:ea typeface="Eudoxus Sans" pitchFamily="34" charset="-122"/>
                <a:cs typeface="Eudoxus Sans" pitchFamily="34" charset="-120"/>
              </a:rPr>
              <a:t>Generates comprehensive reports and data summaries to streamline administrative reporting and decision-making processes.</a:t>
            </a:r>
            <a:endParaRPr lang="en-US" sz="1585"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160502"/>
            <a:ext cx="9410581" cy="694373"/>
          </a:xfrm>
          <a:prstGeom prst="rect">
            <a:avLst/>
          </a:prstGeom>
          <a:noFill/>
          <a:ln/>
        </p:spPr>
        <p:txBody>
          <a:bodyPr wrap="non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Training Database and Compliance</a:t>
            </a:r>
            <a:endParaRPr lang="en-US" sz="4374" dirty="0"/>
          </a:p>
        </p:txBody>
      </p:sp>
      <p:sp>
        <p:nvSpPr>
          <p:cNvPr id="5" name="Shape 2"/>
          <p:cNvSpPr/>
          <p:nvPr/>
        </p:nvSpPr>
        <p:spPr>
          <a:xfrm>
            <a:off x="2037993" y="2299216"/>
            <a:ext cx="10554414" cy="4769763"/>
          </a:xfrm>
          <a:prstGeom prst="roundRect">
            <a:avLst>
              <a:gd name="adj" fmla="val 2096"/>
            </a:avLst>
          </a:prstGeom>
          <a:noFill/>
          <a:ln w="7620">
            <a:solidFill>
              <a:srgbClr val="000000">
                <a:alpha val="8000"/>
              </a:srgbClr>
            </a:solidFill>
            <a:prstDash val="solid"/>
          </a:ln>
        </p:spPr>
      </p:sp>
      <p:sp>
        <p:nvSpPr>
          <p:cNvPr id="6" name="Shape 3"/>
          <p:cNvSpPr/>
          <p:nvPr/>
        </p:nvSpPr>
        <p:spPr>
          <a:xfrm>
            <a:off x="2045613" y="2306836"/>
            <a:ext cx="10539174" cy="1347907"/>
          </a:xfrm>
          <a:prstGeom prst="rect">
            <a:avLst/>
          </a:prstGeom>
          <a:solidFill>
            <a:srgbClr val="FFFFFF">
              <a:alpha val="4000"/>
            </a:srgbClr>
          </a:solidFill>
          <a:ln/>
        </p:spPr>
      </p:sp>
      <p:sp>
        <p:nvSpPr>
          <p:cNvPr id="7" name="Text 4"/>
          <p:cNvSpPr/>
          <p:nvPr/>
        </p:nvSpPr>
        <p:spPr>
          <a:xfrm>
            <a:off x="2267783" y="2447687"/>
            <a:ext cx="4821436" cy="355402"/>
          </a:xfrm>
          <a:prstGeom prst="rect">
            <a:avLst/>
          </a:prstGeom>
          <a:noFill/>
          <a:ln/>
        </p:spPr>
        <p:txBody>
          <a:bodyPr wrap="non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Authorized Student Faces</a:t>
            </a:r>
            <a:endParaRPr lang="en-US" sz="1750" dirty="0"/>
          </a:p>
        </p:txBody>
      </p:sp>
      <p:sp>
        <p:nvSpPr>
          <p:cNvPr id="8" name="Text 5"/>
          <p:cNvSpPr/>
          <p:nvPr/>
        </p:nvSpPr>
        <p:spPr>
          <a:xfrm>
            <a:off x="7541181" y="2447687"/>
            <a:ext cx="4821436" cy="1066205"/>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The system is trained with the faces of authorized students cropped and stored in a database with appropriate labels.</a:t>
            </a:r>
            <a:endParaRPr lang="en-US" sz="1750" dirty="0"/>
          </a:p>
        </p:txBody>
      </p:sp>
      <p:sp>
        <p:nvSpPr>
          <p:cNvPr id="9" name="Shape 6"/>
          <p:cNvSpPr/>
          <p:nvPr/>
        </p:nvSpPr>
        <p:spPr>
          <a:xfrm>
            <a:off x="2045613" y="3654743"/>
            <a:ext cx="10539174" cy="1703308"/>
          </a:xfrm>
          <a:prstGeom prst="rect">
            <a:avLst/>
          </a:prstGeom>
          <a:solidFill>
            <a:srgbClr val="000000">
              <a:alpha val="4000"/>
            </a:srgbClr>
          </a:solidFill>
          <a:ln/>
        </p:spPr>
      </p:sp>
      <p:sp>
        <p:nvSpPr>
          <p:cNvPr id="10" name="Text 7"/>
          <p:cNvSpPr/>
          <p:nvPr/>
        </p:nvSpPr>
        <p:spPr>
          <a:xfrm>
            <a:off x="2267783" y="3795593"/>
            <a:ext cx="4821436" cy="355402"/>
          </a:xfrm>
          <a:prstGeom prst="rect">
            <a:avLst/>
          </a:prstGeom>
          <a:noFill/>
          <a:ln/>
        </p:spPr>
        <p:txBody>
          <a:bodyPr wrap="non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Compliance Assurance</a:t>
            </a:r>
            <a:endParaRPr lang="en-US" sz="1750" dirty="0"/>
          </a:p>
        </p:txBody>
      </p:sp>
      <p:sp>
        <p:nvSpPr>
          <p:cNvPr id="11" name="Text 8"/>
          <p:cNvSpPr/>
          <p:nvPr/>
        </p:nvSpPr>
        <p:spPr>
          <a:xfrm>
            <a:off x="7541181" y="3795593"/>
            <a:ext cx="4821436"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Ensuring compliance with data protection regulations and privacy laws through secure and authorized access to the training database.</a:t>
            </a:r>
            <a:endParaRPr lang="en-US" sz="1750" dirty="0"/>
          </a:p>
        </p:txBody>
      </p:sp>
      <p:sp>
        <p:nvSpPr>
          <p:cNvPr id="12" name="Shape 9"/>
          <p:cNvSpPr/>
          <p:nvPr/>
        </p:nvSpPr>
        <p:spPr>
          <a:xfrm>
            <a:off x="2045613" y="5358051"/>
            <a:ext cx="10539174" cy="1703308"/>
          </a:xfrm>
          <a:prstGeom prst="rect">
            <a:avLst/>
          </a:prstGeom>
          <a:solidFill>
            <a:srgbClr val="FFFFFF">
              <a:alpha val="4000"/>
            </a:srgbClr>
          </a:solidFill>
          <a:ln/>
        </p:spPr>
      </p:sp>
      <p:sp>
        <p:nvSpPr>
          <p:cNvPr id="13" name="Text 10"/>
          <p:cNvSpPr/>
          <p:nvPr/>
        </p:nvSpPr>
        <p:spPr>
          <a:xfrm>
            <a:off x="2267783" y="5498902"/>
            <a:ext cx="4821436" cy="355402"/>
          </a:xfrm>
          <a:prstGeom prst="rect">
            <a:avLst/>
          </a:prstGeom>
          <a:noFill/>
          <a:ln/>
        </p:spPr>
        <p:txBody>
          <a:bodyPr wrap="non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Data Management</a:t>
            </a:r>
            <a:endParaRPr lang="en-US" sz="1750" dirty="0"/>
          </a:p>
        </p:txBody>
      </p:sp>
      <p:sp>
        <p:nvSpPr>
          <p:cNvPr id="14" name="Text 11"/>
          <p:cNvSpPr/>
          <p:nvPr/>
        </p:nvSpPr>
        <p:spPr>
          <a:xfrm>
            <a:off x="7541181" y="5498902"/>
            <a:ext cx="4821436" cy="1421606"/>
          </a:xfrm>
          <a:prstGeom prst="rect">
            <a:avLst/>
          </a:prstGeom>
          <a:noFill/>
          <a:ln/>
        </p:spPr>
        <p:txBody>
          <a:bodyPr wrap="square" rtlCol="0" anchor="t"/>
          <a:lstStyle/>
          <a:p>
            <a:pP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Automatic saving of necessary information and attendance details in a secure manner, ensuring data integrity and privacy compliance.</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229439"/>
            <a:ext cx="10554414" cy="1388745"/>
          </a:xfrm>
          <a:prstGeom prst="rect">
            <a:avLst/>
          </a:prstGeom>
          <a:noFill/>
          <a:ln/>
        </p:spPr>
        <p:txBody>
          <a:bodyPr wrap="square" rtlCol="0" anchor="t"/>
          <a:lstStyle/>
          <a:p>
            <a:pPr indent="0" marL="0">
              <a:lnSpc>
                <a:spcPts val="5468"/>
              </a:lnSpc>
              <a:buNone/>
            </a:pPr>
            <a:r>
              <a:rPr lang="en-US" sz="4374" b="1" dirty="0">
                <a:solidFill>
                  <a:srgbClr val="000000"/>
                </a:solidFill>
                <a:latin typeface="p22-mackinac-pro" pitchFamily="34" charset="0"/>
                <a:ea typeface="p22-mackinac-pro" pitchFamily="34" charset="-122"/>
                <a:cs typeface="p22-mackinac-pro" pitchFamily="34" charset="-120"/>
              </a:rPr>
              <a:t>Promotion of Dynamic Learning Environment</a:t>
            </a:r>
            <a:endParaRPr lang="en-US" sz="4374" dirty="0"/>
          </a:p>
        </p:txBody>
      </p:sp>
      <p:sp>
        <p:nvSpPr>
          <p:cNvPr id="5" name="Text 2"/>
          <p:cNvSpPr/>
          <p:nvPr/>
        </p:nvSpPr>
        <p:spPr>
          <a:xfrm>
            <a:off x="2037993" y="3173611"/>
            <a:ext cx="3295888" cy="944285"/>
          </a:xfrm>
          <a:prstGeom prst="rect">
            <a:avLst/>
          </a:prstGeom>
          <a:noFill/>
          <a:ln/>
        </p:spPr>
        <p:txBody>
          <a:bodyPr wrap="none" rtlCol="0" anchor="t"/>
          <a:lstStyle/>
          <a:p>
            <a:pPr algn="ctr" indent="0" marL="0">
              <a:lnSpc>
                <a:spcPts val="7436"/>
              </a:lnSpc>
              <a:buNone/>
            </a:pPr>
            <a:r>
              <a:rPr lang="en-US" sz="7436" b="1" dirty="0">
                <a:solidFill>
                  <a:srgbClr val="272525"/>
                </a:solidFill>
                <a:latin typeface="p22-mackinac-pro" pitchFamily="34" charset="0"/>
                <a:ea typeface="p22-mackinac-pro" pitchFamily="34" charset="-122"/>
                <a:cs typeface="p22-mackinac-pro" pitchFamily="34" charset="-120"/>
              </a:rPr>
              <a:t>3</a:t>
            </a:r>
            <a:endParaRPr lang="en-US" sz="7436" dirty="0"/>
          </a:p>
        </p:txBody>
      </p:sp>
      <p:sp>
        <p:nvSpPr>
          <p:cNvPr id="6" name="Text 3"/>
          <p:cNvSpPr/>
          <p:nvPr/>
        </p:nvSpPr>
        <p:spPr>
          <a:xfrm>
            <a:off x="2309574" y="4395549"/>
            <a:ext cx="2752725" cy="347186"/>
          </a:xfrm>
          <a:prstGeom prst="rect">
            <a:avLst/>
          </a:prstGeom>
          <a:noFill/>
          <a:ln/>
        </p:spPr>
        <p:txBody>
          <a:bodyPr wrap="none" rtlCol="0" anchor="t"/>
          <a:lstStyle/>
          <a:p>
            <a:pPr algn="ct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Interactive Learning</a:t>
            </a:r>
            <a:endParaRPr lang="en-US" sz="2187" dirty="0"/>
          </a:p>
        </p:txBody>
      </p:sp>
      <p:sp>
        <p:nvSpPr>
          <p:cNvPr id="7" name="Text 4"/>
          <p:cNvSpPr/>
          <p:nvPr/>
        </p:nvSpPr>
        <p:spPr>
          <a:xfrm>
            <a:off x="2037993" y="4875967"/>
            <a:ext cx="3295888" cy="1066205"/>
          </a:xfrm>
          <a:prstGeom prst="rect">
            <a:avLst/>
          </a:prstGeom>
          <a:noFill/>
          <a:ln/>
        </p:spPr>
        <p:txBody>
          <a:bodyPr wrap="square" rtlCol="0" anchor="t"/>
          <a:lstStyle/>
          <a:p>
            <a:pPr algn="ct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Facilitates interactive learning experiences through innovative technology integration.</a:t>
            </a:r>
            <a:endParaRPr lang="en-US" sz="1750" dirty="0"/>
          </a:p>
        </p:txBody>
      </p:sp>
      <p:sp>
        <p:nvSpPr>
          <p:cNvPr id="8" name="Text 5"/>
          <p:cNvSpPr/>
          <p:nvPr/>
        </p:nvSpPr>
        <p:spPr>
          <a:xfrm>
            <a:off x="5667137" y="3173611"/>
            <a:ext cx="3296007" cy="944285"/>
          </a:xfrm>
          <a:prstGeom prst="rect">
            <a:avLst/>
          </a:prstGeom>
          <a:noFill/>
          <a:ln/>
        </p:spPr>
        <p:txBody>
          <a:bodyPr wrap="none" rtlCol="0" anchor="t"/>
          <a:lstStyle/>
          <a:p>
            <a:pPr algn="ctr" indent="0" marL="0">
              <a:lnSpc>
                <a:spcPts val="7436"/>
              </a:lnSpc>
              <a:buNone/>
            </a:pPr>
            <a:r>
              <a:rPr lang="en-US" sz="7436" b="1" dirty="0">
                <a:solidFill>
                  <a:srgbClr val="272525"/>
                </a:solidFill>
                <a:latin typeface="p22-mackinac-pro" pitchFamily="34" charset="0"/>
                <a:ea typeface="p22-mackinac-pro" pitchFamily="34" charset="-122"/>
                <a:cs typeface="p22-mackinac-pro" pitchFamily="34" charset="-120"/>
              </a:rPr>
              <a:t>7K</a:t>
            </a:r>
            <a:endParaRPr lang="en-US" sz="7436" dirty="0"/>
          </a:p>
        </p:txBody>
      </p:sp>
      <p:sp>
        <p:nvSpPr>
          <p:cNvPr id="9" name="Text 6"/>
          <p:cNvSpPr/>
          <p:nvPr/>
        </p:nvSpPr>
        <p:spPr>
          <a:xfrm>
            <a:off x="5753933" y="4395549"/>
            <a:ext cx="3122295" cy="347186"/>
          </a:xfrm>
          <a:prstGeom prst="rect">
            <a:avLst/>
          </a:prstGeom>
          <a:noFill/>
          <a:ln/>
        </p:spPr>
        <p:txBody>
          <a:bodyPr wrap="none" rtlCol="0" anchor="t"/>
          <a:lstStyle/>
          <a:p>
            <a:pPr algn="ct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Enhanced Engagement</a:t>
            </a:r>
            <a:endParaRPr lang="en-US" sz="2187" dirty="0"/>
          </a:p>
        </p:txBody>
      </p:sp>
      <p:sp>
        <p:nvSpPr>
          <p:cNvPr id="10" name="Text 7"/>
          <p:cNvSpPr/>
          <p:nvPr/>
        </p:nvSpPr>
        <p:spPr>
          <a:xfrm>
            <a:off x="5667137" y="4875967"/>
            <a:ext cx="3296007" cy="1421606"/>
          </a:xfrm>
          <a:prstGeom prst="rect">
            <a:avLst/>
          </a:prstGeom>
          <a:noFill/>
          <a:ln/>
        </p:spPr>
        <p:txBody>
          <a:bodyPr wrap="square" rtlCol="0" anchor="t"/>
          <a:lstStyle/>
          <a:p>
            <a:pPr algn="ct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Promotes enhanced student engagement through technological advancements in educational administration.</a:t>
            </a:r>
            <a:endParaRPr lang="en-US" sz="1750" dirty="0"/>
          </a:p>
        </p:txBody>
      </p:sp>
      <p:sp>
        <p:nvSpPr>
          <p:cNvPr id="11" name="Text 8"/>
          <p:cNvSpPr/>
          <p:nvPr/>
        </p:nvSpPr>
        <p:spPr>
          <a:xfrm>
            <a:off x="9296400" y="3173611"/>
            <a:ext cx="3296007" cy="944285"/>
          </a:xfrm>
          <a:prstGeom prst="rect">
            <a:avLst/>
          </a:prstGeom>
          <a:noFill/>
          <a:ln/>
        </p:spPr>
        <p:txBody>
          <a:bodyPr wrap="none" rtlCol="0" anchor="t"/>
          <a:lstStyle/>
          <a:p>
            <a:pPr algn="ctr" indent="0" marL="0">
              <a:lnSpc>
                <a:spcPts val="7436"/>
              </a:lnSpc>
              <a:buNone/>
            </a:pPr>
            <a:r>
              <a:rPr lang="en-US" sz="7436" b="1" dirty="0">
                <a:solidFill>
                  <a:srgbClr val="272525"/>
                </a:solidFill>
                <a:latin typeface="p22-mackinac-pro" pitchFamily="34" charset="0"/>
                <a:ea typeface="p22-mackinac-pro" pitchFamily="34" charset="-122"/>
                <a:cs typeface="p22-mackinac-pro" pitchFamily="34" charset="-120"/>
              </a:rPr>
              <a:t>30</a:t>
            </a:r>
            <a:endParaRPr lang="en-US" sz="7436" dirty="0"/>
          </a:p>
        </p:txBody>
      </p:sp>
      <p:sp>
        <p:nvSpPr>
          <p:cNvPr id="12" name="Text 9"/>
          <p:cNvSpPr/>
          <p:nvPr/>
        </p:nvSpPr>
        <p:spPr>
          <a:xfrm>
            <a:off x="9296400" y="4395549"/>
            <a:ext cx="3296007" cy="694373"/>
          </a:xfrm>
          <a:prstGeom prst="rect">
            <a:avLst/>
          </a:prstGeom>
          <a:noFill/>
          <a:ln/>
        </p:spPr>
        <p:txBody>
          <a:bodyPr wrap="square" rtlCol="0" anchor="t"/>
          <a:lstStyle/>
          <a:p>
            <a:pPr algn="ctr" indent="0" marL="0">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Efficiency Improvement</a:t>
            </a:r>
            <a:endParaRPr lang="en-US" sz="2187" dirty="0"/>
          </a:p>
        </p:txBody>
      </p:sp>
      <p:sp>
        <p:nvSpPr>
          <p:cNvPr id="13" name="Text 10"/>
          <p:cNvSpPr/>
          <p:nvPr/>
        </p:nvSpPr>
        <p:spPr>
          <a:xfrm>
            <a:off x="9296400" y="5223153"/>
            <a:ext cx="3296007" cy="1777008"/>
          </a:xfrm>
          <a:prstGeom prst="rect">
            <a:avLst/>
          </a:prstGeom>
          <a:noFill/>
          <a:ln/>
        </p:spPr>
        <p:txBody>
          <a:bodyPr wrap="square" rtlCol="0" anchor="t"/>
          <a:lstStyle/>
          <a:p>
            <a:pPr algn="ctr" indent="0" marL="0">
              <a:lnSpc>
                <a:spcPts val="2799"/>
              </a:lnSpc>
              <a:buNone/>
            </a:pPr>
            <a:r>
              <a:rPr lang="en-US" sz="1750" dirty="0">
                <a:solidFill>
                  <a:srgbClr val="272525"/>
                </a:solidFill>
                <a:latin typeface="Eudoxus Sans" pitchFamily="34" charset="0"/>
                <a:ea typeface="Eudoxus Sans" pitchFamily="34" charset="-122"/>
                <a:cs typeface="Eudoxus Sans" pitchFamily="34" charset="-120"/>
              </a:rPr>
              <a:t>Drives a significant improvement in administrative efficiency and resource allocation within educational institutions.</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2024-02-09T13:50:42Z</dcterms:created>
  <dcterms:modified xsi:type="dcterms:W3CDTF">2024-02-09T13:50:42Z</dcterms:modified>
</cp:coreProperties>
</file>